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83" r:id="rId17"/>
    <p:sldId id="273" r:id="rId18"/>
    <p:sldId id="258" r:id="rId19"/>
    <p:sldId id="281" r:id="rId20"/>
    <p:sldId id="284" r:id="rId21"/>
    <p:sldId id="285" r:id="rId22"/>
    <p:sldId id="278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B3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6" autoAdjust="0"/>
    <p:restoredTop sz="94655"/>
  </p:normalViewPr>
  <p:slideViewPr>
    <p:cSldViewPr snapToGrid="0">
      <p:cViewPr varScale="1">
        <p:scale>
          <a:sx n="67" d="100"/>
          <a:sy n="67" d="100"/>
        </p:scale>
        <p:origin x="8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8A28-C436-C946-A75F-6BCE9A6B0D3D}" type="datetimeFigureOut">
              <a:rPr lang="en-CH" smtClean="0"/>
              <a:t>02/26/2024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8C49C-C16D-014B-AA1E-305074568E3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128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P300</a:t>
            </a:r>
          </a:p>
          <a:p>
            <a:r>
              <a:rPr lang="en-CH" dirty="0"/>
              <a:t>P313</a:t>
            </a:r>
          </a:p>
          <a:p>
            <a:r>
              <a:rPr lang="en-CH" dirty="0"/>
              <a:t>P350</a:t>
            </a:r>
          </a:p>
          <a:p>
            <a:r>
              <a:rPr lang="en-CH" dirty="0"/>
              <a:t>P775-8</a:t>
            </a:r>
          </a:p>
          <a:p>
            <a:r>
              <a:rPr lang="en-CH" dirty="0"/>
              <a:t>P772-6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8C49C-C16D-014B-AA1E-305074568E34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70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jvi.00879-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/s12864-016-2919-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10B3E-C7A7-A9DE-5096-51FFA8ED1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30"/>
          <a:stretch/>
        </p:blipFill>
        <p:spPr>
          <a:xfrm>
            <a:off x="573976" y="2346419"/>
            <a:ext cx="10802858" cy="100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3D1C63-CC84-66C4-9E68-0A8DBAD75668}"/>
              </a:ext>
            </a:extLst>
          </p:cNvPr>
          <p:cNvSpPr/>
          <p:nvPr/>
        </p:nvSpPr>
        <p:spPr>
          <a:xfrm>
            <a:off x="754048" y="2346418"/>
            <a:ext cx="622853" cy="112826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73D61B-FC7F-6512-4264-0FC4B52C8318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434 rows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rows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824 rows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637539" y="1068326"/>
            <a:ext cx="1339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r>
              <a:rPr lang="fr-CH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9C49B-43CE-445F-90D5-4C83E7DB4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792022"/>
              </p:ext>
            </p:extLst>
          </p:nvPr>
        </p:nvGraphicFramePr>
        <p:xfrm>
          <a:off x="2309403" y="853745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855025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36289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8136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464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88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 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4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275( 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129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1C289-C049-7893-5279-203CF528D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294279"/>
              </p:ext>
            </p:extLst>
          </p:nvPr>
        </p:nvGraphicFramePr>
        <p:xfrm>
          <a:off x="2309403" y="2734209"/>
          <a:ext cx="8128000" cy="3606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17931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4492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2243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926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</a:t>
                      </a:r>
                      <a:r>
                        <a:rPr lang="en-CH" dirty="0"/>
                        <a:t>osition (AA) in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Shift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60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13( = 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9(=D)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85(=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81(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86( 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82(=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3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Avian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621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613 (= 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1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48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82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275 ( =T)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271 (= 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4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375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368 (= 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692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684 (=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+8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6931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17DA6CA-4566-4254-C781-2D35A2B421E6}"/>
              </a:ext>
            </a:extLst>
          </p:cNvPr>
          <p:cNvSpPr txBox="1"/>
          <p:nvPr/>
        </p:nvSpPr>
        <p:spPr>
          <a:xfrm>
            <a:off x="637539" y="4337554"/>
            <a:ext cx="189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LID4096"/>
            </a:defPPr>
            <a:lvl1pPr marL="342900" indent="-342900">
              <a:buFont typeface="Arial" panose="020B0604020202020204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defRPr>
            </a:lvl1pPr>
          </a:lstStyle>
          <a:p>
            <a:pPr marL="0" indent="0">
              <a:buNone/>
            </a:pPr>
            <a:r>
              <a:rPr lang="en-CH" dirty="0"/>
              <a:t>Genetic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DD022-E047-2EB0-B165-668817611109}"/>
              </a:ext>
            </a:extLst>
          </p:cNvPr>
          <p:cNvSpPr txBox="1"/>
          <p:nvPr/>
        </p:nvSpPr>
        <p:spPr>
          <a:xfrm>
            <a:off x="10437403" y="3798945"/>
            <a:ext cx="1754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CH" dirty="0"/>
              <a:t>very </a:t>
            </a:r>
            <a:r>
              <a:rPr lang="en-GB" dirty="0"/>
              <a:t>“?”</a:t>
            </a:r>
            <a:r>
              <a:rPr lang="en-CH" dirty="0"/>
              <a:t> column</a:t>
            </a:r>
            <a:r>
              <a:rPr lang="en-GB" dirty="0"/>
              <a:t> </a:t>
            </a:r>
            <a:r>
              <a:rPr lang="en-CH" dirty="0"/>
              <a:t>in the original data added +1 to the 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E4622-18CE-4A4E-E92B-9637C2A0C24C}"/>
              </a:ext>
            </a:extLst>
          </p:cNvPr>
          <p:cNvSpPr txBox="1"/>
          <p:nvPr/>
        </p:nvSpPr>
        <p:spPr>
          <a:xfrm>
            <a:off x="6946900" y="3081911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077E6-E4DF-A16E-1CD8-21F218A475DA}"/>
              </a:ext>
            </a:extLst>
          </p:cNvPr>
          <p:cNvSpPr txBox="1"/>
          <p:nvPr/>
        </p:nvSpPr>
        <p:spPr>
          <a:xfrm>
            <a:off x="6946900" y="1212395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66000" dirty="0"/>
              <a:t>[2]</a:t>
            </a:r>
            <a:endParaRPr lang="LID4096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987C6-0A69-7E3F-0D08-63E831A1D654}"/>
              </a:ext>
            </a:extLst>
          </p:cNvPr>
          <p:cNvSpPr/>
          <p:nvPr/>
        </p:nvSpPr>
        <p:spPr>
          <a:xfrm>
            <a:off x="2309403" y="4902200"/>
            <a:ext cx="8127999" cy="280252"/>
          </a:xfrm>
          <a:prstGeom prst="rect">
            <a:avLst/>
          </a:prstGeom>
          <a:solidFill>
            <a:srgbClr val="BD2B31">
              <a:alpha val="20000"/>
            </a:srgbClr>
          </a:solidFill>
          <a:ln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60A84-A92E-190F-DD68-4F466EC5D041}"/>
              </a:ext>
            </a:extLst>
          </p:cNvPr>
          <p:cNvSpPr/>
          <p:nvPr/>
        </p:nvSpPr>
        <p:spPr>
          <a:xfrm>
            <a:off x="6436902" y="1549450"/>
            <a:ext cx="1927032" cy="280252"/>
          </a:xfrm>
          <a:prstGeom prst="rect">
            <a:avLst/>
          </a:prstGeom>
          <a:solidFill>
            <a:srgbClr val="BD2B31">
              <a:alpha val="20000"/>
            </a:srgbClr>
          </a:solidFill>
          <a:ln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5" y="1734277"/>
            <a:ext cx="80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1" y="2508169"/>
            <a:ext cx="825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1" y="5311892"/>
            <a:ext cx="808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14D9-2546-9D3F-AE10-B0F617DBC4F0}"/>
              </a:ext>
            </a:extLst>
          </p:cNvPr>
          <p:cNvSpPr txBox="1"/>
          <p:nvPr/>
        </p:nvSpPr>
        <p:spPr>
          <a:xfrm>
            <a:off x="695326" y="3870849"/>
            <a:ext cx="390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Biological Implication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D3506-9931-90C7-43BB-6F0DCC44F1B8}"/>
              </a:ext>
            </a:extLst>
          </p:cNvPr>
          <p:cNvSpPr txBox="1"/>
          <p:nvPr/>
        </p:nvSpPr>
        <p:spPr>
          <a:xfrm>
            <a:off x="695323" y="1084443"/>
            <a:ext cx="201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2400" dirty="0">
                <a:latin typeface="Montserrat" panose="00000500000000000000" pitchFamily="2" charset="0"/>
              </a:rPr>
              <a:t>Conclusion</a:t>
            </a:r>
            <a:endParaRPr lang="LID4096" sz="2400" dirty="0"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25AA-10D0-78FA-D9BA-1F1D74F07615}"/>
              </a:ext>
            </a:extLst>
          </p:cNvPr>
          <p:cNvSpPr txBox="1"/>
          <p:nvPr/>
        </p:nvSpPr>
        <p:spPr>
          <a:xfrm>
            <a:off x="695322" y="4480895"/>
            <a:ext cx="808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studies of such biomarkers can develop the possibility of tracing the virus and found possible inter-species transmission markers.</a:t>
            </a:r>
            <a:endParaRPr lang="LID4096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599896-BDCB-825B-FA4B-3C9FC65E2520}"/>
              </a:ext>
            </a:extLst>
          </p:cNvPr>
          <p:cNvCxnSpPr>
            <a:cxnSpLocks/>
          </p:cNvCxnSpPr>
          <p:nvPr/>
        </p:nvCxnSpPr>
        <p:spPr>
          <a:xfrm flipH="1">
            <a:off x="0" y="1546108"/>
            <a:ext cx="33718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F94DBC-9A96-4F4E-761F-1D3153866928}"/>
              </a:ext>
            </a:extLst>
          </p:cNvPr>
          <p:cNvCxnSpPr>
            <a:cxnSpLocks/>
          </p:cNvCxnSpPr>
          <p:nvPr/>
        </p:nvCxnSpPr>
        <p:spPr>
          <a:xfrm flipH="1">
            <a:off x="0" y="4376964"/>
            <a:ext cx="481965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1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Graef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M.,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Vreede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 T., Lau, Y.-F., McCall, A. W., Carr, S. M., Subbarao, K., &amp; Fodor, E. (2010). The PB2 Subunit of the Influenza Virus RNA Polymerase Affects Virulence by Interacting with the Mitochondrial Antiviral </a:t>
            </a: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Signaling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Protein and Inhibiting Expression of Beta Interferon.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Virology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84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(17), 8433–8445. </a:t>
            </a:r>
          </a:p>
          <a:p>
            <a:r>
              <a:rPr lang="en-GB" sz="12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https://doi.org/10.1128/jvi.00879-10</a:t>
            </a:r>
            <a:endParaRPr lang="LID4096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54320-6586-EBDA-AF82-2EAB90CD8798}"/>
              </a:ext>
            </a:extLst>
          </p:cNvPr>
          <p:cNvSpPr txBox="1"/>
          <p:nvPr/>
        </p:nvSpPr>
        <p:spPr>
          <a:xfrm>
            <a:off x="4658139" y="4578688"/>
            <a:ext cx="614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[2] </a:t>
            </a:r>
            <a:r>
              <a:rPr lang="en-GB" sz="1400" dirty="0"/>
              <a:t>Khaliq, Z., </a:t>
            </a:r>
            <a:r>
              <a:rPr lang="en-GB" sz="1400" dirty="0" err="1"/>
              <a:t>Leijon</a:t>
            </a:r>
            <a:r>
              <a:rPr lang="en-GB" sz="1400" dirty="0"/>
              <a:t>, M., </a:t>
            </a:r>
            <a:r>
              <a:rPr lang="en-GB" sz="1400" dirty="0" err="1"/>
              <a:t>Belák</a:t>
            </a:r>
            <a:r>
              <a:rPr lang="en-GB" sz="1400" dirty="0"/>
              <a:t>, S. </a:t>
            </a:r>
            <a:r>
              <a:rPr lang="en-GB" sz="1400" i="1" dirty="0"/>
              <a:t>et al.</a:t>
            </a:r>
            <a:r>
              <a:rPr lang="en-GB" sz="1400" dirty="0"/>
              <a:t> Identification of combinatorial host-specific signatures with a potential to affect host adaptation in influenza A H1N1 and H3N2 subtypes. </a:t>
            </a:r>
            <a:r>
              <a:rPr lang="en-GB" sz="1400" i="1" dirty="0"/>
              <a:t>BMC Genomics</a:t>
            </a:r>
            <a:r>
              <a:rPr lang="en-GB" sz="1400" dirty="0"/>
              <a:t> </a:t>
            </a:r>
            <a:r>
              <a:rPr lang="en-GB" sz="1400" b="1" dirty="0"/>
              <a:t>17</a:t>
            </a:r>
            <a:r>
              <a:rPr lang="en-GB" sz="1400" dirty="0"/>
              <a:t>, 529 (2016). </a:t>
            </a:r>
          </a:p>
          <a:p>
            <a:r>
              <a:rPr lang="en-GB" sz="1200" i="1" dirty="0">
                <a:hlinkClick r:id="rId4"/>
              </a:rPr>
              <a:t>https://doi.org/10.1186/s12864-016-2919-4</a:t>
            </a:r>
            <a:endParaRPr lang="LID4096" sz="1400" i="1" dirty="0"/>
          </a:p>
        </p:txBody>
      </p:sp>
    </p:spTree>
    <p:extLst>
      <p:ext uri="{BB962C8B-B14F-4D97-AF65-F5344CB8AC3E}">
        <p14:creationId xmlns:p14="http://schemas.microsoft.com/office/powerpoint/2010/main" val="192728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  <a:r>
              <a:rPr lang="en-US" sz="1100" baseline="66000" dirty="0"/>
              <a:t> </a:t>
            </a:r>
            <a:r>
              <a:rPr lang="en-US" sz="1700" baseline="30000" dirty="0"/>
              <a:t>[1]</a:t>
            </a:r>
            <a:endParaRPr lang="en-US" sz="1600" baseline="30000" dirty="0"/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r>
              <a:rPr lang="en-US" sz="1600" baseline="30000" dirty="0"/>
              <a:t> [1]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52C60-20C1-2A67-0590-8E45BB0E63BB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endParaRPr lang="LID4096" baseline="66000" dirty="0"/>
          </a:p>
        </p:txBody>
      </p:sp>
    </p:spTree>
    <p:extLst>
      <p:ext uri="{BB962C8B-B14F-4D97-AF65-F5344CB8AC3E}">
        <p14:creationId xmlns:p14="http://schemas.microsoft.com/office/powerpoint/2010/main" val="37316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D6F3-8109-2545-AC20-09D7D0D7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41A9E4-7BC0-326E-1380-0032EDF7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7" y="1620282"/>
            <a:ext cx="7040270" cy="507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694AA-6CC4-2C08-C1E2-08921389F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B3A59-E71C-6D1A-BDAE-227F33115BB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63F174-D3EB-ECB0-CF3E-21ECDB073CB6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1193F8-CDCF-88A8-645E-853EAE451E4B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Johnson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0527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31180-3782-8DE7-7471-7251F65C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773ACC-807A-4919-4C8D-75743892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2967" y="1620282"/>
            <a:ext cx="7040270" cy="5072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24BCD-DB48-2BFB-527A-2C34A6C5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ABF5-C029-BBE6-7361-DA41054D27A2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ROC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99151B-A50E-0892-E8F7-E64C32B3698D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E62D15-D998-3A5D-EABC-E64CA96A1A88}"/>
              </a:ext>
            </a:extLst>
          </p:cNvPr>
          <p:cNvSpPr txBox="1"/>
          <p:nvPr/>
        </p:nvSpPr>
        <p:spPr>
          <a:xfrm>
            <a:off x="6953415" y="171616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Genetic Reducer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9741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E4099-1382-5457-52BD-17DB7A8F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6" y="2346418"/>
            <a:ext cx="10802858" cy="2514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4EDCE-1367-44CF-EEC3-B1AA5B972DA9}"/>
              </a:ext>
            </a:extLst>
          </p:cNvPr>
          <p:cNvSpPr/>
          <p:nvPr/>
        </p:nvSpPr>
        <p:spPr>
          <a:xfrm>
            <a:off x="754048" y="2346418"/>
            <a:ext cx="622853" cy="251495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5B11C0-E4FB-C4AB-83CB-EC803C9C9EDC}"/>
              </a:ext>
            </a:extLst>
          </p:cNvPr>
          <p:cNvSpPr/>
          <p:nvPr/>
        </p:nvSpPr>
        <p:spPr>
          <a:xfrm>
            <a:off x="754049" y="2346419"/>
            <a:ext cx="10622786" cy="1128266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954</Words>
  <Application>Microsoft Office PowerPoint</Application>
  <PresentationFormat>Widescreen</PresentationFormat>
  <Paragraphs>169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Sam Hurenkamp</cp:lastModifiedBy>
  <cp:revision>184</cp:revision>
  <dcterms:created xsi:type="dcterms:W3CDTF">2024-02-24T12:47:31Z</dcterms:created>
  <dcterms:modified xsi:type="dcterms:W3CDTF">2024-02-26T01:37:24Z</dcterms:modified>
</cp:coreProperties>
</file>